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709"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6" r:id="rId15"/>
    <p:sldId id="271" r:id="rId16"/>
    <p:sldId id="277" r:id="rId17"/>
    <p:sldId id="266" r:id="rId18"/>
    <p:sldId id="267" r:id="rId19"/>
    <p:sldId id="272" r:id="rId20"/>
    <p:sldId id="273" r:id="rId21"/>
    <p:sldId id="274" r:id="rId22"/>
    <p:sldId id="275" r:id="rId23"/>
    <p:sldId id="278"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9"/>
    <p:restoredTop sz="94661"/>
  </p:normalViewPr>
  <p:slideViewPr>
    <p:cSldViewPr>
      <p:cViewPr varScale="1">
        <p:scale>
          <a:sx n="127" d="100"/>
          <a:sy n="127" d="100"/>
        </p:scale>
        <p:origin x="104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90626" y="1346947"/>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90626" y="4282763"/>
            <a:ext cx="7667244"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90626" y="1484779"/>
            <a:ext cx="7667244"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788670" y="1432223"/>
            <a:ext cx="7475220" cy="3035808"/>
          </a:xfrm>
        </p:spPr>
        <p:txBody>
          <a:bodyPr anchor="ctr">
            <a:noAutofit/>
          </a:bodyPr>
          <a:lstStyle>
            <a:lvl1pPr algn="l">
              <a:lnSpc>
                <a:spcPct val="85000"/>
              </a:lnSpc>
              <a:defRPr sz="66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fld id="{027DA3E3-3136-8F44-A8C6-727F5421B796}" type="slidenum">
              <a:rPr lang="en-US" altLang="en-US" smtClean="0"/>
              <a:pPr/>
              <a:t>‹#›</a:t>
            </a:fld>
            <a:endParaRPr lang="en-US" altLang="en-US"/>
          </a:p>
        </p:txBody>
      </p:sp>
    </p:spTree>
    <p:extLst>
      <p:ext uri="{BB962C8B-B14F-4D97-AF65-F5344CB8AC3E}">
        <p14:creationId xmlns:p14="http://schemas.microsoft.com/office/powerpoint/2010/main" val="322576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AF602B54-A481-B54C-A38A-7A022B29A698}" type="slidenum">
              <a:rPr lang="en-US" altLang="en-US" smtClean="0"/>
              <a:pPr/>
              <a:t>‹#›</a:t>
            </a:fld>
            <a:endParaRPr lang="en-US" altLang="en-US"/>
          </a:p>
        </p:txBody>
      </p:sp>
    </p:spTree>
    <p:extLst>
      <p:ext uri="{BB962C8B-B14F-4D97-AF65-F5344CB8AC3E}">
        <p14:creationId xmlns:p14="http://schemas.microsoft.com/office/powerpoint/2010/main" val="3192341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F1D596AA-FEEC-164D-A6CA-E72A7FF95811}" type="slidenum">
              <a:rPr lang="en-US" altLang="en-US" smtClean="0"/>
              <a:pPr/>
              <a:t>‹#›</a:t>
            </a:fld>
            <a:endParaRPr lang="en-US" altLang="en-US"/>
          </a:p>
        </p:txBody>
      </p:sp>
    </p:spTree>
    <p:extLst>
      <p:ext uri="{BB962C8B-B14F-4D97-AF65-F5344CB8AC3E}">
        <p14:creationId xmlns:p14="http://schemas.microsoft.com/office/powerpoint/2010/main" val="3281770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D4CF2E2-01E0-2244-9EB7-272FBAF9B920}" type="slidenum">
              <a:rPr lang="en-US" altLang="en-US" smtClean="0"/>
              <a:pPr/>
              <a:t>‹#›</a:t>
            </a:fld>
            <a:endParaRPr lang="en-US" altLang="en-US"/>
          </a:p>
        </p:txBody>
      </p:sp>
    </p:spTree>
    <p:extLst>
      <p:ext uri="{BB962C8B-B14F-4D97-AF65-F5344CB8AC3E}">
        <p14:creationId xmlns:p14="http://schemas.microsoft.com/office/powerpoint/2010/main" val="3822414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625346" y="1225296"/>
            <a:ext cx="6960870" cy="3520440"/>
          </a:xfrm>
        </p:spPr>
        <p:txBody>
          <a:bodyPr anchor="ctr">
            <a:normAutofit/>
          </a:bodyPr>
          <a:lstStyle>
            <a:lvl1pPr>
              <a:lnSpc>
                <a:spcPct val="85000"/>
              </a:lnSpc>
              <a:defRPr sz="6600" b="1"/>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endParaRPr lang="en-US"/>
          </a:p>
        </p:txBody>
      </p:sp>
      <p:sp>
        <p:nvSpPr>
          <p:cNvPr id="5" name="Footer Placeholder 4"/>
          <p:cNvSpPr>
            <a:spLocks noGrp="1"/>
          </p:cNvSpPr>
          <p:nvPr>
            <p:ph type="ftr" sz="quarter" idx="11"/>
          </p:nvPr>
        </p:nvSpPr>
        <p:spPr>
          <a:xfrm>
            <a:off x="1623376" y="6282268"/>
            <a:ext cx="4745736" cy="365125"/>
          </a:xfrm>
        </p:spPr>
        <p:txBody>
          <a:bodyPr/>
          <a:lstStyle>
            <a:lvl1pPr>
              <a:defRPr>
                <a:solidFill>
                  <a:schemeClr val="accent1">
                    <a:lumMod val="50000"/>
                  </a:schemeClr>
                </a:solidFill>
              </a:defRPr>
            </a:lvl1pPr>
          </a:lstStyle>
          <a:p>
            <a:pPr>
              <a:defRPr/>
            </a:pPr>
            <a:endParaRPr lang="en-US"/>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fld id="{5253C9B0-10F6-9448-A957-7B976F56BC53}" type="slidenum">
              <a:rPr lang="en-US" altLang="en-US" smtClean="0"/>
              <a:pPr/>
              <a:t>‹#›</a:t>
            </a:fld>
            <a:endParaRPr lang="en-US" altLang="en-US"/>
          </a:p>
        </p:txBody>
      </p:sp>
    </p:spTree>
    <p:extLst>
      <p:ext uri="{BB962C8B-B14F-4D97-AF65-F5344CB8AC3E}">
        <p14:creationId xmlns:p14="http://schemas.microsoft.com/office/powerpoint/2010/main" val="2808004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334C2AF-107A-484E-979F-5B3019428892}" type="slidenum">
              <a:rPr lang="en-US" altLang="en-US" smtClean="0"/>
              <a:pPr/>
              <a:t>‹#›</a:t>
            </a:fld>
            <a:endParaRPr lang="en-US" altLang="en-US"/>
          </a:p>
        </p:txBody>
      </p:sp>
    </p:spTree>
    <p:extLst>
      <p:ext uri="{BB962C8B-B14F-4D97-AF65-F5344CB8AC3E}">
        <p14:creationId xmlns:p14="http://schemas.microsoft.com/office/powerpoint/2010/main" val="2176238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2D62E5A1-7545-3340-988B-167AA42D2628}" type="slidenum">
              <a:rPr lang="en-US" altLang="en-US" smtClean="0"/>
              <a:pPr/>
              <a:t>‹#›</a:t>
            </a:fld>
            <a:endParaRPr lang="en-US" alt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146942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endParaRPr lang="en-US"/>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US"/>
          </a:p>
        </p:txBody>
      </p:sp>
      <p:sp>
        <p:nvSpPr>
          <p:cNvPr id="5" name="Slide Number Placeholder 4"/>
          <p:cNvSpPr>
            <a:spLocks noGrp="1"/>
          </p:cNvSpPr>
          <p:nvPr>
            <p:ph type="sldNum" sz="quarter" idx="12"/>
          </p:nvPr>
        </p:nvSpPr>
        <p:spPr/>
        <p:txBody>
          <a:bodyPr/>
          <a:lstStyle/>
          <a:p>
            <a:fld id="{71169A00-DA92-6645-9782-049040EB686D}" type="slidenum">
              <a:rPr lang="en-US" altLang="en-US" smtClean="0"/>
              <a:pPr/>
              <a:t>‹#›</a:t>
            </a:fld>
            <a:endParaRPr lang="en-US" altLang="en-US"/>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69821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B998940E-A50F-6B49-9939-F35F999FF107}" type="slidenum">
              <a:rPr lang="en-US" altLang="en-US" smtClean="0"/>
              <a:pPr/>
              <a:t>‹#›</a:t>
            </a:fld>
            <a:endParaRPr lang="en-US" altLang="en-US"/>
          </a:p>
        </p:txBody>
      </p:sp>
    </p:spTree>
    <p:extLst>
      <p:ext uri="{BB962C8B-B14F-4D97-AF65-F5344CB8AC3E}">
        <p14:creationId xmlns:p14="http://schemas.microsoft.com/office/powerpoint/2010/main" val="87718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9" name="Date Placeholder 8"/>
          <p:cNvSpPr>
            <a:spLocks noGrp="1"/>
          </p:cNvSpPr>
          <p:nvPr>
            <p:ph type="dt" sz="half" idx="10"/>
          </p:nvPr>
        </p:nvSpPr>
        <p:spPr/>
        <p:txBody>
          <a:bodyPr/>
          <a:lstStyle/>
          <a:p>
            <a:pPr>
              <a:defRPr/>
            </a:pPr>
            <a:endParaRPr lang="en-US"/>
          </a:p>
        </p:txBody>
      </p:sp>
      <p:sp>
        <p:nvSpPr>
          <p:cNvPr id="10" name="Footer Placeholder 9"/>
          <p:cNvSpPr>
            <a:spLocks noGrp="1"/>
          </p:cNvSpPr>
          <p:nvPr>
            <p:ph type="ftr" sz="quarter" idx="11"/>
          </p:nvPr>
        </p:nvSpPr>
        <p:spPr/>
        <p:txBody>
          <a:bodyPr/>
          <a:lstStyle/>
          <a:p>
            <a:pPr>
              <a:defRPr/>
            </a:pPr>
            <a:endParaRPr lang="en-US"/>
          </a:p>
        </p:txBody>
      </p:sp>
      <p:sp>
        <p:nvSpPr>
          <p:cNvPr id="11" name="Slide Number Placeholder 10"/>
          <p:cNvSpPr>
            <a:spLocks noGrp="1"/>
          </p:cNvSpPr>
          <p:nvPr>
            <p:ph type="sldNum" sz="quarter" idx="12"/>
          </p:nvPr>
        </p:nvSpPr>
        <p:spPr/>
        <p:txBody>
          <a:bodyPr/>
          <a:lstStyle/>
          <a:p>
            <a:fld id="{0863397A-5883-E745-9941-53F3E3C599D1}" type="slidenum">
              <a:rPr lang="en-US" altLang="en-US" smtClean="0"/>
              <a:pPr/>
              <a:t>‹#›</a:t>
            </a:fld>
            <a:endParaRPr lang="en-US" altLang="en-US"/>
          </a:p>
        </p:txBody>
      </p:sp>
    </p:spTree>
    <p:extLst>
      <p:ext uri="{BB962C8B-B14F-4D97-AF65-F5344CB8AC3E}">
        <p14:creationId xmlns:p14="http://schemas.microsoft.com/office/powerpoint/2010/main" val="236577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412230" y="685800"/>
            <a:ext cx="2400300" cy="1737360"/>
          </a:xfrm>
        </p:spPr>
        <p:txBody>
          <a:bodyPr anchor="b">
            <a:normAutofit/>
          </a:bodyPr>
          <a:lstStyle>
            <a:lvl1pPr>
              <a:defRPr sz="2800" b="1"/>
            </a:lvl1pPr>
          </a:lstStyle>
          <a:p>
            <a:r>
              <a:rPr lang="en-US"/>
              <a:t>Click to edit Master title style</a:t>
            </a:r>
            <a:endParaRPr lang="en-US" dirty="0"/>
          </a:p>
        </p:txBody>
      </p:sp>
      <p:sp>
        <p:nvSpPr>
          <p:cNvPr id="3" name="Picture Placeholder 2"/>
          <p:cNvSpPr>
            <a:spLocks noGrp="1"/>
          </p:cNvSpPr>
          <p:nvPr>
            <p:ph type="pic" idx="1"/>
          </p:nvPr>
        </p:nvSpPr>
        <p:spPr>
          <a:xfrm>
            <a:off x="0" y="0"/>
            <a:ext cx="6227805"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8" name="Date Placeholder 7"/>
          <p:cNvSpPr>
            <a:spLocks noGrp="1"/>
          </p:cNvSpPr>
          <p:nvPr>
            <p:ph type="dt" sz="half" idx="10"/>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fld id="{A62CFA0B-C8A0-6F49-A184-16BBDCE33055}" type="slidenum">
              <a:rPr lang="en-US" altLang="en-US" smtClean="0"/>
              <a:pPr/>
              <a:t>‹#›</a:t>
            </a:fld>
            <a:endParaRPr lang="en-US" altLang="en-US"/>
          </a:p>
        </p:txBody>
      </p:sp>
    </p:spTree>
    <p:extLst>
      <p:ext uri="{BB962C8B-B14F-4D97-AF65-F5344CB8AC3E}">
        <p14:creationId xmlns:p14="http://schemas.microsoft.com/office/powerpoint/2010/main" val="3115829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fld id="{08A389CA-C7A6-4D48-BF0B-BD00125CCC6A}" type="slidenum">
              <a:rPr lang="en-US" altLang="en-US" smtClean="0"/>
              <a:pPr/>
              <a:t>‹#›</a:t>
            </a:fld>
            <a:endParaRPr lang="en-US" altLang="en-US"/>
          </a:p>
        </p:txBody>
      </p:sp>
    </p:spTree>
    <p:extLst>
      <p:ext uri="{BB962C8B-B14F-4D97-AF65-F5344CB8AC3E}">
        <p14:creationId xmlns:p14="http://schemas.microsoft.com/office/powerpoint/2010/main" val="247891447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2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a:extLst>
              <a:ext uri="{FF2B5EF4-FFF2-40B4-BE49-F238E27FC236}">
                <a16:creationId xmlns:a16="http://schemas.microsoft.com/office/drawing/2014/main" id="{7A337CE5-5E0B-4940-95C7-C8D6962F9F53}"/>
              </a:ext>
            </a:extLst>
          </p:cNvPr>
          <p:cNvSpPr>
            <a:spLocks noGrp="1" noChangeArrowheads="1"/>
          </p:cNvSpPr>
          <p:nvPr>
            <p:ph type="ctrTitle"/>
          </p:nvPr>
        </p:nvSpPr>
        <p:spPr/>
        <p:txBody>
          <a:bodyPr/>
          <a:lstStyle/>
          <a:p>
            <a:pPr eaLnBrk="1" hangingPunct="1"/>
            <a:r>
              <a:rPr lang="en-US" altLang="en-US" sz="6000" dirty="0"/>
              <a:t>Chapter 3: Long-term financial planning</a:t>
            </a:r>
          </a:p>
        </p:txBody>
      </p:sp>
      <p:sp>
        <p:nvSpPr>
          <p:cNvPr id="3075" name="Rectangle 3">
            <a:extLst>
              <a:ext uri="{FF2B5EF4-FFF2-40B4-BE49-F238E27FC236}">
                <a16:creationId xmlns:a16="http://schemas.microsoft.com/office/drawing/2014/main" id="{F5A4EF57-F870-824D-A1D9-89D10C658AB6}"/>
              </a:ext>
            </a:extLst>
          </p:cNvPr>
          <p:cNvSpPr>
            <a:spLocks noGrp="1" noChangeArrowheads="1"/>
          </p:cNvSpPr>
          <p:nvPr>
            <p:ph type="subTitle" idx="1"/>
          </p:nvPr>
        </p:nvSpPr>
        <p:spPr/>
        <p:txBody>
          <a:bodyPr/>
          <a:lstStyle/>
          <a:p>
            <a:pPr eaLnBrk="1" hangingPunct="1"/>
            <a:r>
              <a:rPr lang="en-US" altLang="en-US" i="1" dirty="0"/>
              <a:t>Corporate Finance</a:t>
            </a:r>
          </a:p>
          <a:p>
            <a:pPr eaLnBrk="1" hangingPunct="1"/>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a:extLst>
              <a:ext uri="{FF2B5EF4-FFF2-40B4-BE49-F238E27FC236}">
                <a16:creationId xmlns:a16="http://schemas.microsoft.com/office/drawing/2014/main" id="{8A856EBE-244A-9345-BE12-B32601DF1114}"/>
              </a:ext>
            </a:extLst>
          </p:cNvPr>
          <p:cNvSpPr>
            <a:spLocks noGrp="1" noChangeArrowheads="1"/>
          </p:cNvSpPr>
          <p:nvPr>
            <p:ph type="title"/>
          </p:nvPr>
        </p:nvSpPr>
        <p:spPr/>
        <p:txBody>
          <a:bodyPr/>
          <a:lstStyle/>
          <a:p>
            <a:pPr eaLnBrk="1" hangingPunct="1"/>
            <a:r>
              <a:rPr lang="en-US" altLang="en-US"/>
              <a:t>Pro forma income statement, II</a:t>
            </a:r>
          </a:p>
        </p:txBody>
      </p:sp>
      <p:sp>
        <p:nvSpPr>
          <p:cNvPr id="12291" name="Rectangle 3">
            <a:extLst>
              <a:ext uri="{FF2B5EF4-FFF2-40B4-BE49-F238E27FC236}">
                <a16:creationId xmlns:a16="http://schemas.microsoft.com/office/drawing/2014/main" id="{D39E9AD5-722D-6341-A0FD-F122601716D0}"/>
              </a:ext>
            </a:extLst>
          </p:cNvPr>
          <p:cNvSpPr>
            <a:spLocks noGrp="1" noChangeArrowheads="1"/>
          </p:cNvSpPr>
          <p:nvPr>
            <p:ph idx="1"/>
          </p:nvPr>
        </p:nvSpPr>
        <p:spPr/>
        <p:txBody>
          <a:bodyPr/>
          <a:lstStyle/>
          <a:p>
            <a:pPr eaLnBrk="1" hangingPunct="1">
              <a:lnSpc>
                <a:spcPct val="80000"/>
              </a:lnSpc>
            </a:pPr>
            <a:r>
              <a:rPr lang="en-US" altLang="en-US" sz="2400"/>
              <a:t>Depreciation is usually based on the asset base.  It seems more reasonable to forecast depreciation as a percent of net plant and equipment.  In addition, many firms provide depreciation estimates; these numbers are usually of high quality. </a:t>
            </a:r>
          </a:p>
          <a:p>
            <a:pPr eaLnBrk="1" hangingPunct="1">
              <a:lnSpc>
                <a:spcPct val="80000"/>
              </a:lnSpc>
            </a:pPr>
            <a:r>
              <a:rPr lang="en-US" altLang="en-US" sz="2400"/>
              <a:t>Interest expense is a function of a firm’s financing decisions which may be independent of the firm’s operations and sales.</a:t>
            </a:r>
          </a:p>
          <a:p>
            <a:pPr eaLnBrk="1" hangingPunct="1">
              <a:lnSpc>
                <a:spcPct val="80000"/>
              </a:lnSpc>
            </a:pPr>
            <a:r>
              <a:rPr lang="en-US" altLang="en-US" sz="2400"/>
              <a:t>If an item, e.g., other income and special items, is one-time in nature, its projected value is zero; unless you have more information about it.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a:extLst>
              <a:ext uri="{FF2B5EF4-FFF2-40B4-BE49-F238E27FC236}">
                <a16:creationId xmlns:a16="http://schemas.microsoft.com/office/drawing/2014/main" id="{82AC889C-4ABD-8441-8CAD-6976B3F23ECC}"/>
              </a:ext>
            </a:extLst>
          </p:cNvPr>
          <p:cNvSpPr>
            <a:spLocks noGrp="1" noChangeArrowheads="1"/>
          </p:cNvSpPr>
          <p:nvPr>
            <p:ph type="title"/>
          </p:nvPr>
        </p:nvSpPr>
        <p:spPr/>
        <p:txBody>
          <a:bodyPr/>
          <a:lstStyle/>
          <a:p>
            <a:pPr eaLnBrk="1" hangingPunct="1"/>
            <a:r>
              <a:rPr lang="en-US" altLang="en-US"/>
              <a:t>Pro forma balance sheet, I</a:t>
            </a:r>
          </a:p>
        </p:txBody>
      </p:sp>
      <p:sp>
        <p:nvSpPr>
          <p:cNvPr id="13315" name="Rectangle 3">
            <a:extLst>
              <a:ext uri="{FF2B5EF4-FFF2-40B4-BE49-F238E27FC236}">
                <a16:creationId xmlns:a16="http://schemas.microsoft.com/office/drawing/2014/main" id="{33550588-F3A0-5444-9997-8027AFDDC0D0}"/>
              </a:ext>
            </a:extLst>
          </p:cNvPr>
          <p:cNvSpPr>
            <a:spLocks noGrp="1" noChangeArrowheads="1"/>
          </p:cNvSpPr>
          <p:nvPr>
            <p:ph idx="1"/>
          </p:nvPr>
        </p:nvSpPr>
        <p:spPr/>
        <p:txBody>
          <a:bodyPr/>
          <a:lstStyle/>
          <a:p>
            <a:pPr eaLnBrk="1" hangingPunct="1">
              <a:lnSpc>
                <a:spcPct val="90000"/>
              </a:lnSpc>
            </a:pPr>
            <a:r>
              <a:rPr lang="en-US" altLang="en-US" sz="2400"/>
              <a:t>For balance sheet, cash, accounts receivable, inventories, net plant and equipment, accounts payable, and accruals are usually assumed to increase (decrease) proportionally with sales. </a:t>
            </a:r>
          </a:p>
          <a:p>
            <a:pPr eaLnBrk="1" hangingPunct="1">
              <a:lnSpc>
                <a:spcPct val="90000"/>
              </a:lnSpc>
            </a:pPr>
            <a:r>
              <a:rPr lang="en-US" altLang="en-US" sz="2400"/>
              <a:t>There may be economies of scale in inventories.  As a result, inventories may grow less rapidly than sales. </a:t>
            </a:r>
          </a:p>
          <a:p>
            <a:pPr eaLnBrk="1" hangingPunct="1">
              <a:lnSpc>
                <a:spcPct val="90000"/>
              </a:lnSpc>
            </a:pPr>
            <a:r>
              <a:rPr lang="en-US" altLang="en-US" sz="2400"/>
              <a:t>There may be unused capacity in the exiting fixed assets.  Thus, there may be no new fixed assets needed when sales increase moderately.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a:extLst>
              <a:ext uri="{FF2B5EF4-FFF2-40B4-BE49-F238E27FC236}">
                <a16:creationId xmlns:a16="http://schemas.microsoft.com/office/drawing/2014/main" id="{2E780508-23F2-DC4A-A092-1A67ACF55330}"/>
              </a:ext>
            </a:extLst>
          </p:cNvPr>
          <p:cNvSpPr>
            <a:spLocks noGrp="1" noChangeArrowheads="1"/>
          </p:cNvSpPr>
          <p:nvPr>
            <p:ph type="title"/>
          </p:nvPr>
        </p:nvSpPr>
        <p:spPr/>
        <p:txBody>
          <a:bodyPr/>
          <a:lstStyle/>
          <a:p>
            <a:pPr eaLnBrk="1" hangingPunct="1"/>
            <a:r>
              <a:rPr lang="en-US" altLang="en-US"/>
              <a:t>Pro forma balance sheet, II</a:t>
            </a:r>
          </a:p>
        </p:txBody>
      </p:sp>
      <p:sp>
        <p:nvSpPr>
          <p:cNvPr id="14339" name="Rectangle 3">
            <a:extLst>
              <a:ext uri="{FF2B5EF4-FFF2-40B4-BE49-F238E27FC236}">
                <a16:creationId xmlns:a16="http://schemas.microsoft.com/office/drawing/2014/main" id="{AE3CFCDC-AD43-FE47-91E2-5F5C2628D341}"/>
              </a:ext>
            </a:extLst>
          </p:cNvPr>
          <p:cNvSpPr>
            <a:spLocks noGrp="1" noChangeArrowheads="1"/>
          </p:cNvSpPr>
          <p:nvPr>
            <p:ph idx="1"/>
          </p:nvPr>
        </p:nvSpPr>
        <p:spPr/>
        <p:txBody>
          <a:bodyPr/>
          <a:lstStyle/>
          <a:p>
            <a:pPr eaLnBrk="1" hangingPunct="1"/>
            <a:r>
              <a:rPr lang="en-US" altLang="en-US"/>
              <a:t>Adding the additions to retained earnings (= NI available to common shareholders – dividends) in year </a:t>
            </a:r>
            <a:r>
              <a:rPr lang="en-US" altLang="en-US" i="1"/>
              <a:t>T</a:t>
            </a:r>
            <a:r>
              <a:rPr lang="en-US" altLang="en-US"/>
              <a:t> (income statement) to the retaining earnings in year </a:t>
            </a:r>
            <a:r>
              <a:rPr lang="en-US" altLang="en-US" i="1"/>
              <a:t>T</a:t>
            </a:r>
            <a:r>
              <a:rPr lang="en-US" altLang="en-US"/>
              <a:t>-1, you have the retained earnings in year </a:t>
            </a:r>
            <a:r>
              <a:rPr lang="en-US" altLang="en-US" i="1"/>
              <a:t>T</a:t>
            </a:r>
            <a:r>
              <a:rPr lang="en-US" altLang="en-US"/>
              <a:t>.</a:t>
            </a:r>
          </a:p>
          <a:p>
            <a:pPr eaLnBrk="1" hangingPunct="1"/>
            <a:r>
              <a:rPr lang="en-US" altLang="en-US"/>
              <a:t>Short-term investments, notes payable, long-term bonds, preferred stocks, and common stocks are “plug variables.”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a:extLst>
              <a:ext uri="{FF2B5EF4-FFF2-40B4-BE49-F238E27FC236}">
                <a16:creationId xmlns:a16="http://schemas.microsoft.com/office/drawing/2014/main" id="{24A7607F-C28D-4645-B826-C0C7A9BBC3E8}"/>
              </a:ext>
            </a:extLst>
          </p:cNvPr>
          <p:cNvSpPr>
            <a:spLocks noGrp="1" noChangeArrowheads="1"/>
          </p:cNvSpPr>
          <p:nvPr>
            <p:ph type="title"/>
          </p:nvPr>
        </p:nvSpPr>
        <p:spPr/>
        <p:txBody>
          <a:bodyPr/>
          <a:lstStyle/>
          <a:p>
            <a:pPr eaLnBrk="1" hangingPunct="1"/>
            <a:r>
              <a:rPr lang="en-US" altLang="en-US"/>
              <a:t>Pro forma balance sheet, III</a:t>
            </a:r>
          </a:p>
        </p:txBody>
      </p:sp>
      <p:sp>
        <p:nvSpPr>
          <p:cNvPr id="15363" name="Rectangle 3">
            <a:extLst>
              <a:ext uri="{FF2B5EF4-FFF2-40B4-BE49-F238E27FC236}">
                <a16:creationId xmlns:a16="http://schemas.microsoft.com/office/drawing/2014/main" id="{F0F09B1A-72DC-3541-9B00-A3146C4A12C1}"/>
              </a:ext>
            </a:extLst>
          </p:cNvPr>
          <p:cNvSpPr>
            <a:spLocks noGrp="1" noChangeArrowheads="1"/>
          </p:cNvSpPr>
          <p:nvPr>
            <p:ph idx="1"/>
          </p:nvPr>
        </p:nvSpPr>
        <p:spPr/>
        <p:txBody>
          <a:bodyPr/>
          <a:lstStyle/>
          <a:p>
            <a:pPr eaLnBrk="1" hangingPunct="1">
              <a:lnSpc>
                <a:spcPct val="90000"/>
              </a:lnSpc>
            </a:pPr>
            <a:r>
              <a:rPr lang="en-US" altLang="en-US"/>
              <a:t>Plug variable(s): the source(s) of external financing (or dividends) needed to deal with any shortfall (or surplus) in financing and thereby bring the pro forma balance sheet into balance.</a:t>
            </a:r>
          </a:p>
          <a:p>
            <a:pPr eaLnBrk="1" hangingPunct="1">
              <a:lnSpc>
                <a:spcPct val="90000"/>
              </a:lnSpc>
            </a:pPr>
            <a:r>
              <a:rPr lang="en-US" altLang="en-US"/>
              <a:t>At first we usually do not make any change to the value of a plug variable.  </a:t>
            </a:r>
          </a:p>
          <a:p>
            <a:pPr eaLnBrk="1" hangingPunct="1">
              <a:lnSpc>
                <a:spcPct val="90000"/>
              </a:lnSpc>
            </a:pPr>
            <a:r>
              <a:rPr lang="en-US" altLang="en-US"/>
              <a:t>Of course, this often will not lead to a balance for the pro forma balance sheet.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a:extLst>
              <a:ext uri="{FF2B5EF4-FFF2-40B4-BE49-F238E27FC236}">
                <a16:creationId xmlns:a16="http://schemas.microsoft.com/office/drawing/2014/main" id="{68F32E43-3EAD-0E42-BB71-F5ACE8D12D06}"/>
              </a:ext>
            </a:extLst>
          </p:cNvPr>
          <p:cNvSpPr>
            <a:spLocks noGrp="1" noChangeArrowheads="1"/>
          </p:cNvSpPr>
          <p:nvPr>
            <p:ph type="title"/>
          </p:nvPr>
        </p:nvSpPr>
        <p:spPr/>
        <p:txBody>
          <a:bodyPr/>
          <a:lstStyle/>
          <a:p>
            <a:pPr eaLnBrk="1" hangingPunct="1"/>
            <a:r>
              <a:rPr lang="en-US" altLang="en-US"/>
              <a:t>EFN</a:t>
            </a:r>
          </a:p>
        </p:txBody>
      </p:sp>
      <p:sp>
        <p:nvSpPr>
          <p:cNvPr id="16387" name="Rectangle 3">
            <a:extLst>
              <a:ext uri="{FF2B5EF4-FFF2-40B4-BE49-F238E27FC236}">
                <a16:creationId xmlns:a16="http://schemas.microsoft.com/office/drawing/2014/main" id="{50AB4572-6612-1540-B016-A400DD54A32B}"/>
              </a:ext>
            </a:extLst>
          </p:cNvPr>
          <p:cNvSpPr>
            <a:spLocks noGrp="1" noChangeArrowheads="1"/>
          </p:cNvSpPr>
          <p:nvPr>
            <p:ph idx="1"/>
          </p:nvPr>
        </p:nvSpPr>
        <p:spPr/>
        <p:txBody>
          <a:bodyPr/>
          <a:lstStyle/>
          <a:p>
            <a:pPr eaLnBrk="1" hangingPunct="1">
              <a:lnSpc>
                <a:spcPct val="90000"/>
              </a:lnSpc>
            </a:pPr>
            <a:r>
              <a:rPr lang="en-US" altLang="en-US" sz="2400"/>
              <a:t>The difference between the right-hand-side and the left-hand-side of the statement at this stage is called “additional funds needed” (AFN) or external funds needed (EFN).  </a:t>
            </a:r>
          </a:p>
          <a:p>
            <a:pPr eaLnBrk="1" hangingPunct="1">
              <a:lnSpc>
                <a:spcPct val="90000"/>
              </a:lnSpc>
            </a:pPr>
            <a:r>
              <a:rPr lang="en-US" altLang="en-US" sz="2400"/>
              <a:t>If this number is positive, this means that the firm needs to raise money externally to support the firm’s growth.  </a:t>
            </a:r>
          </a:p>
          <a:p>
            <a:pPr eaLnBrk="1" hangingPunct="1">
              <a:lnSpc>
                <a:spcPct val="90000"/>
              </a:lnSpc>
            </a:pPr>
            <a:r>
              <a:rPr lang="en-US" altLang="en-US" sz="2400"/>
              <a:t>This amount can be financed by an increase in notes payable, long-term bonds, preferred stock, common stock, or a combination of the above. </a:t>
            </a:r>
          </a:p>
          <a:p>
            <a:pPr eaLnBrk="1" hangingPunct="1">
              <a:lnSpc>
                <a:spcPct val="90000"/>
              </a:lnSpc>
            </a:pPr>
            <a:endParaRPr lang="en-US" alt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a:extLst>
              <a:ext uri="{FF2B5EF4-FFF2-40B4-BE49-F238E27FC236}">
                <a16:creationId xmlns:a16="http://schemas.microsoft.com/office/drawing/2014/main" id="{C85A0615-9519-B647-A167-F470A1C96CDD}"/>
              </a:ext>
            </a:extLst>
          </p:cNvPr>
          <p:cNvSpPr>
            <a:spLocks noGrp="1" noChangeArrowheads="1"/>
          </p:cNvSpPr>
          <p:nvPr>
            <p:ph type="title"/>
          </p:nvPr>
        </p:nvSpPr>
        <p:spPr/>
        <p:txBody>
          <a:bodyPr/>
          <a:lstStyle/>
          <a:p>
            <a:pPr eaLnBrk="1" hangingPunct="1"/>
            <a:r>
              <a:rPr lang="en-US" altLang="en-US"/>
              <a:t>A reiterative process</a:t>
            </a:r>
          </a:p>
        </p:txBody>
      </p:sp>
      <p:sp>
        <p:nvSpPr>
          <p:cNvPr id="17411" name="Rectangle 3">
            <a:extLst>
              <a:ext uri="{FF2B5EF4-FFF2-40B4-BE49-F238E27FC236}">
                <a16:creationId xmlns:a16="http://schemas.microsoft.com/office/drawing/2014/main" id="{D1368DD7-5CB1-D641-8598-60F551719554}"/>
              </a:ext>
            </a:extLst>
          </p:cNvPr>
          <p:cNvSpPr>
            <a:spLocks noGrp="1" noChangeArrowheads="1"/>
          </p:cNvSpPr>
          <p:nvPr>
            <p:ph idx="1"/>
          </p:nvPr>
        </p:nvSpPr>
        <p:spPr/>
        <p:txBody>
          <a:bodyPr/>
          <a:lstStyle/>
          <a:p>
            <a:pPr eaLnBrk="1" hangingPunct="1"/>
            <a:r>
              <a:rPr lang="en-US" altLang="en-US" sz="2400"/>
              <a:t>Preparing pro forma statements is a reiterative process.  </a:t>
            </a:r>
          </a:p>
          <a:p>
            <a:pPr eaLnBrk="1" hangingPunct="1"/>
            <a:r>
              <a:rPr lang="en-US" altLang="en-US" sz="2400"/>
              <a:t>The main reason for this is that the interest expense in income statement is a function of the financing policy in balance sheet, while the retained earnings in balance sheet is a function of the addition to retained earnings in income statement.</a:t>
            </a:r>
          </a:p>
          <a:p>
            <a:pPr eaLnBrk="1" hangingPunct="1"/>
            <a:r>
              <a:rPr lang="en-US" altLang="en-US" sz="2400"/>
              <a:t>You will see this clearer when we actually work on the following mini-case.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a:extLst>
              <a:ext uri="{FF2B5EF4-FFF2-40B4-BE49-F238E27FC236}">
                <a16:creationId xmlns:a16="http://schemas.microsoft.com/office/drawing/2014/main" id="{FF7C1825-21E4-9940-9939-793C31DFEA9A}"/>
              </a:ext>
            </a:extLst>
          </p:cNvPr>
          <p:cNvSpPr>
            <a:spLocks noGrp="1" noChangeArrowheads="1"/>
          </p:cNvSpPr>
          <p:nvPr>
            <p:ph type="title"/>
          </p:nvPr>
        </p:nvSpPr>
        <p:spPr/>
        <p:txBody>
          <a:bodyPr/>
          <a:lstStyle/>
          <a:p>
            <a:pPr eaLnBrk="1" hangingPunct="1"/>
            <a:r>
              <a:rPr lang="en-US" altLang="en-US"/>
              <a:t>The real-life difficulties</a:t>
            </a:r>
          </a:p>
        </p:txBody>
      </p:sp>
      <p:sp>
        <p:nvSpPr>
          <p:cNvPr id="18435" name="Rectangle 3">
            <a:extLst>
              <a:ext uri="{FF2B5EF4-FFF2-40B4-BE49-F238E27FC236}">
                <a16:creationId xmlns:a16="http://schemas.microsoft.com/office/drawing/2014/main" id="{5A60B1A3-0613-3B40-95A6-0CA464E01637}"/>
              </a:ext>
            </a:extLst>
          </p:cNvPr>
          <p:cNvSpPr>
            <a:spLocks noGrp="1" noChangeArrowheads="1"/>
          </p:cNvSpPr>
          <p:nvPr>
            <p:ph idx="1"/>
          </p:nvPr>
        </p:nvSpPr>
        <p:spPr/>
        <p:txBody>
          <a:bodyPr/>
          <a:lstStyle/>
          <a:p>
            <a:pPr eaLnBrk="1" hangingPunct="1"/>
            <a:r>
              <a:rPr lang="en-US" altLang="en-US" sz="2400"/>
              <a:t>Most finance managers grouse that their companies aren't producing cash flow forecasts as quickly or as accurately as they should. In a global survey sponsored by working capital consultancy REL last summer for GTNews, a treasury news portal, only around one quarter of the 231 companies polled said the accuracy of their cash flow forecasts was "high" or "very high.“</a:t>
            </a:r>
          </a:p>
          <a:p>
            <a:pPr eaLnBrk="1" hangingPunct="1"/>
            <a:r>
              <a:rPr lang="en-US" altLang="en-US" sz="2400"/>
              <a:t>Source: CFO.com.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a:extLst>
              <a:ext uri="{FF2B5EF4-FFF2-40B4-BE49-F238E27FC236}">
                <a16:creationId xmlns:a16="http://schemas.microsoft.com/office/drawing/2014/main" id="{0C231988-D9DF-D24C-96B4-3F7714CC5FB0}"/>
              </a:ext>
            </a:extLst>
          </p:cNvPr>
          <p:cNvSpPr>
            <a:spLocks noGrp="1" noChangeArrowheads="1"/>
          </p:cNvSpPr>
          <p:nvPr>
            <p:ph type="title"/>
          </p:nvPr>
        </p:nvSpPr>
        <p:spPr/>
        <p:txBody>
          <a:bodyPr/>
          <a:lstStyle/>
          <a:p>
            <a:pPr eaLnBrk="1" hangingPunct="1"/>
            <a:r>
              <a:rPr lang="en-US" altLang="en-US"/>
              <a:t>Mini-case – VTbeer</a:t>
            </a:r>
          </a:p>
        </p:txBody>
      </p:sp>
      <p:sp>
        <p:nvSpPr>
          <p:cNvPr id="19459" name="Rectangle 3">
            <a:extLst>
              <a:ext uri="{FF2B5EF4-FFF2-40B4-BE49-F238E27FC236}">
                <a16:creationId xmlns:a16="http://schemas.microsoft.com/office/drawing/2014/main" id="{E9E7C64D-2FFC-D64E-A97A-51403AC0BAB5}"/>
              </a:ext>
            </a:extLst>
          </p:cNvPr>
          <p:cNvSpPr>
            <a:spLocks noGrp="1" noChangeArrowheads="1"/>
          </p:cNvSpPr>
          <p:nvPr>
            <p:ph idx="1"/>
          </p:nvPr>
        </p:nvSpPr>
        <p:spPr/>
        <p:txBody>
          <a:bodyPr/>
          <a:lstStyle/>
          <a:p>
            <a:pPr eaLnBrk="1" hangingPunct="1"/>
            <a:r>
              <a:rPr lang="en-US" altLang="en-US"/>
              <a:t>Now, let us work on the pro forma statements for VTbeer Inc.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a:extLst>
              <a:ext uri="{FF2B5EF4-FFF2-40B4-BE49-F238E27FC236}">
                <a16:creationId xmlns:a16="http://schemas.microsoft.com/office/drawing/2014/main" id="{D27B130B-7E33-B242-BB81-0E50603F3694}"/>
              </a:ext>
            </a:extLst>
          </p:cNvPr>
          <p:cNvSpPr>
            <a:spLocks noGrp="1" noChangeArrowheads="1"/>
          </p:cNvSpPr>
          <p:nvPr>
            <p:ph type="title"/>
          </p:nvPr>
        </p:nvSpPr>
        <p:spPr/>
        <p:txBody>
          <a:bodyPr/>
          <a:lstStyle/>
          <a:p>
            <a:pPr eaLnBrk="1" hangingPunct="1"/>
            <a:r>
              <a:rPr lang="en-US" altLang="en-US"/>
              <a:t>Growth and EFN</a:t>
            </a:r>
          </a:p>
        </p:txBody>
      </p:sp>
      <p:sp>
        <p:nvSpPr>
          <p:cNvPr id="20483" name="Rectangle 3">
            <a:extLst>
              <a:ext uri="{FF2B5EF4-FFF2-40B4-BE49-F238E27FC236}">
                <a16:creationId xmlns:a16="http://schemas.microsoft.com/office/drawing/2014/main" id="{79A2C786-0FFB-944A-96AA-8EABCDD2CEBA}"/>
              </a:ext>
            </a:extLst>
          </p:cNvPr>
          <p:cNvSpPr>
            <a:spLocks noGrp="1" noChangeArrowheads="1"/>
          </p:cNvSpPr>
          <p:nvPr>
            <p:ph idx="1"/>
          </p:nvPr>
        </p:nvSpPr>
        <p:spPr/>
        <p:txBody>
          <a:bodyPr/>
          <a:lstStyle/>
          <a:p>
            <a:pPr marL="533400" indent="-533400" eaLnBrk="1" hangingPunct="1">
              <a:lnSpc>
                <a:spcPct val="90000"/>
              </a:lnSpc>
            </a:pPr>
            <a:r>
              <a:rPr lang="en-US" altLang="en-US" sz="2000"/>
              <a:t>You have seen that when VTbeer experiences sales growth, it needs to expand and this requires EFN.</a:t>
            </a:r>
          </a:p>
          <a:p>
            <a:pPr marL="533400" indent="-533400" eaLnBrk="1" hangingPunct="1">
              <a:lnSpc>
                <a:spcPct val="90000"/>
              </a:lnSpc>
            </a:pPr>
            <a:r>
              <a:rPr lang="en-US" altLang="en-US" sz="2000"/>
              <a:t>Rule of thumb: the higher the rate of growth in sales, the greater will be the need for external financing. Growth in internal financing, via the increase in R/E, is rather slow.</a:t>
            </a:r>
          </a:p>
          <a:p>
            <a:pPr marL="533400" indent="-533400" eaLnBrk="1" hangingPunct="1">
              <a:lnSpc>
                <a:spcPct val="90000"/>
              </a:lnSpc>
            </a:pPr>
            <a:r>
              <a:rPr lang="en-US" altLang="en-US" sz="2000"/>
              <a:t>But, this causality is not purely one way.  Financing policy also affects growth in real life.  For example, VTbeer may expect higher sales, but choose not to borrow or to issue shares.  If VTbeer imposes constraints on financing, it may raise the prices of its beers to increases profit and slow down sales growth.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a:extLst>
              <a:ext uri="{FF2B5EF4-FFF2-40B4-BE49-F238E27FC236}">
                <a16:creationId xmlns:a16="http://schemas.microsoft.com/office/drawing/2014/main" id="{AF673282-947F-784E-931B-D87DE57077DE}"/>
              </a:ext>
            </a:extLst>
          </p:cNvPr>
          <p:cNvSpPr>
            <a:spLocks noGrp="1" noChangeArrowheads="1"/>
          </p:cNvSpPr>
          <p:nvPr>
            <p:ph type="title"/>
          </p:nvPr>
        </p:nvSpPr>
        <p:spPr/>
        <p:txBody>
          <a:bodyPr/>
          <a:lstStyle/>
          <a:p>
            <a:pPr eaLnBrk="1" hangingPunct="1"/>
            <a:r>
              <a:rPr lang="en-US" altLang="en-US"/>
              <a:t>The internal growth rate</a:t>
            </a:r>
          </a:p>
        </p:txBody>
      </p:sp>
      <p:sp>
        <p:nvSpPr>
          <p:cNvPr id="21507" name="Rectangle 3">
            <a:extLst>
              <a:ext uri="{FF2B5EF4-FFF2-40B4-BE49-F238E27FC236}">
                <a16:creationId xmlns:a16="http://schemas.microsoft.com/office/drawing/2014/main" id="{73534EDE-A53D-AF4D-8D6E-573F8D1C86E8}"/>
              </a:ext>
            </a:extLst>
          </p:cNvPr>
          <p:cNvSpPr>
            <a:spLocks noGrp="1" noChangeArrowheads="1"/>
          </p:cNvSpPr>
          <p:nvPr>
            <p:ph idx="1"/>
          </p:nvPr>
        </p:nvSpPr>
        <p:spPr/>
        <p:txBody>
          <a:bodyPr/>
          <a:lstStyle/>
          <a:p>
            <a:pPr eaLnBrk="1" hangingPunct="1">
              <a:lnSpc>
                <a:spcPct val="80000"/>
              </a:lnSpc>
            </a:pPr>
            <a:r>
              <a:rPr lang="en-US" altLang="en-US" sz="2400"/>
              <a:t>If VTbeer is extremely conservative about financing, the firm may set its sales target on the internal growth rate.</a:t>
            </a:r>
          </a:p>
          <a:p>
            <a:pPr eaLnBrk="1" hangingPunct="1">
              <a:lnSpc>
                <a:spcPct val="80000"/>
              </a:lnSpc>
            </a:pPr>
            <a:r>
              <a:rPr lang="en-US" altLang="en-US" sz="2400"/>
              <a:t>Internal growth rate: the maximum growth rate that can be achieved with no external financing of any kind (neither debt nor new equity).</a:t>
            </a:r>
          </a:p>
          <a:p>
            <a:pPr eaLnBrk="1" hangingPunct="1">
              <a:lnSpc>
                <a:spcPct val="80000"/>
              </a:lnSpc>
            </a:pPr>
            <a:r>
              <a:rPr lang="en-US" altLang="en-US" sz="2400"/>
              <a:t>Only internally retained earnings are used to fund growth.</a:t>
            </a:r>
          </a:p>
          <a:p>
            <a:pPr eaLnBrk="1" hangingPunct="1">
              <a:lnSpc>
                <a:spcPct val="80000"/>
              </a:lnSpc>
            </a:pPr>
            <a:r>
              <a:rPr lang="en-US" altLang="en-US" sz="2400"/>
              <a:t>Internal growth rate = (ROA </a:t>
            </a:r>
            <a:r>
              <a:rPr lang="en-US" altLang="en-US" sz="2400">
                <a:cs typeface="Arial" panose="020B0604020202020204" pitchFamily="34" charset="0"/>
              </a:rPr>
              <a:t>×</a:t>
            </a:r>
            <a:r>
              <a:rPr lang="en-US" altLang="en-US" sz="2400"/>
              <a:t> </a:t>
            </a:r>
            <a:r>
              <a:rPr lang="en-US" altLang="en-US" sz="2400" i="1"/>
              <a:t>b</a:t>
            </a:r>
            <a:r>
              <a:rPr lang="en-US" altLang="en-US" sz="2400"/>
              <a:t>) / ( 1 – ROA </a:t>
            </a:r>
            <a:r>
              <a:rPr lang="en-US" altLang="en-US" sz="2400">
                <a:cs typeface="Arial" panose="020B0604020202020204" pitchFamily="34" charset="0"/>
              </a:rPr>
              <a:t>×</a:t>
            </a:r>
            <a:r>
              <a:rPr lang="en-US" altLang="en-US" sz="2400"/>
              <a:t> </a:t>
            </a:r>
            <a:r>
              <a:rPr lang="en-US" altLang="en-US" sz="2400" i="1"/>
              <a:t>b</a:t>
            </a:r>
            <a:r>
              <a:rPr lang="en-US" altLang="en-US" sz="2400"/>
              <a:t>), where ROA = NI / total assets, and </a:t>
            </a:r>
            <a:r>
              <a:rPr lang="en-US" altLang="en-US" sz="2400" i="1"/>
              <a:t>b</a:t>
            </a:r>
            <a:r>
              <a:rPr lang="en-US" altLang="en-US" sz="2400"/>
              <a:t> is the retention ratio = addition to retained earnings / NI.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a:extLst>
              <a:ext uri="{FF2B5EF4-FFF2-40B4-BE49-F238E27FC236}">
                <a16:creationId xmlns:a16="http://schemas.microsoft.com/office/drawing/2014/main" id="{DE62D66F-3FBA-004E-BEC5-304454A18096}"/>
              </a:ext>
            </a:extLst>
          </p:cNvPr>
          <p:cNvSpPr>
            <a:spLocks noGrp="1" noChangeArrowheads="1"/>
          </p:cNvSpPr>
          <p:nvPr>
            <p:ph type="title"/>
          </p:nvPr>
        </p:nvSpPr>
        <p:spPr/>
        <p:txBody>
          <a:bodyPr/>
          <a:lstStyle/>
          <a:p>
            <a:pPr eaLnBrk="1" hangingPunct="1"/>
            <a:r>
              <a:rPr lang="en-US" altLang="en-US"/>
              <a:t>An overall picture</a:t>
            </a:r>
          </a:p>
        </p:txBody>
      </p:sp>
      <p:sp>
        <p:nvSpPr>
          <p:cNvPr id="4099" name="Rectangle 3">
            <a:extLst>
              <a:ext uri="{FF2B5EF4-FFF2-40B4-BE49-F238E27FC236}">
                <a16:creationId xmlns:a16="http://schemas.microsoft.com/office/drawing/2014/main" id="{568DCCA5-FAB1-2D4C-8AA6-740B65B11EEB}"/>
              </a:ext>
            </a:extLst>
          </p:cNvPr>
          <p:cNvSpPr>
            <a:spLocks noGrp="1" noChangeArrowheads="1"/>
          </p:cNvSpPr>
          <p:nvPr>
            <p:ph idx="1"/>
          </p:nvPr>
        </p:nvSpPr>
        <p:spPr/>
        <p:txBody>
          <a:bodyPr/>
          <a:lstStyle/>
          <a:p>
            <a:pPr eaLnBrk="1" hangingPunct="1"/>
            <a:r>
              <a:rPr lang="en-US" altLang="en-US" sz="2400"/>
              <a:t>Among all the financial ratios, return on equity (ROE = net income / equity) is probably the most scrutinized one among practitioners.</a:t>
            </a:r>
          </a:p>
          <a:p>
            <a:pPr eaLnBrk="1" hangingPunct="1"/>
            <a:r>
              <a:rPr lang="en-US" altLang="en-US" sz="2400"/>
              <a:t>Some practitioners view ROE as the bottom-line ratio.</a:t>
            </a:r>
          </a:p>
          <a:p>
            <a:pPr eaLnBrk="1" hangingPunct="1"/>
            <a:r>
              <a:rPr lang="en-US" altLang="en-US" sz="2400"/>
              <a:t>Thus, it is important to understand the sources (determinants) of ROE.</a:t>
            </a:r>
          </a:p>
          <a:p>
            <a:pPr eaLnBrk="1" hangingPunct="1"/>
            <a:r>
              <a:rPr lang="en-US" altLang="en-US" sz="2400"/>
              <a:t>The Du Pont Identity is popular among practitioners because it shows the determinants of ROE.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a:extLst>
              <a:ext uri="{FF2B5EF4-FFF2-40B4-BE49-F238E27FC236}">
                <a16:creationId xmlns:a16="http://schemas.microsoft.com/office/drawing/2014/main" id="{DAF95F7E-029B-3E4D-967C-9EB4E26EB6A3}"/>
              </a:ext>
            </a:extLst>
          </p:cNvPr>
          <p:cNvSpPr>
            <a:spLocks noGrp="1" noChangeArrowheads="1"/>
          </p:cNvSpPr>
          <p:nvPr>
            <p:ph type="title"/>
          </p:nvPr>
        </p:nvSpPr>
        <p:spPr/>
        <p:txBody>
          <a:bodyPr/>
          <a:lstStyle/>
          <a:p>
            <a:pPr eaLnBrk="1" hangingPunct="1"/>
            <a:r>
              <a:rPr lang="en-US" altLang="en-US"/>
              <a:t>The sustainable growth rate, I</a:t>
            </a:r>
          </a:p>
        </p:txBody>
      </p:sp>
      <p:sp>
        <p:nvSpPr>
          <p:cNvPr id="22531" name="Rectangle 3">
            <a:extLst>
              <a:ext uri="{FF2B5EF4-FFF2-40B4-BE49-F238E27FC236}">
                <a16:creationId xmlns:a16="http://schemas.microsoft.com/office/drawing/2014/main" id="{03354296-AEC2-3B45-AD97-D573E6906E7F}"/>
              </a:ext>
            </a:extLst>
          </p:cNvPr>
          <p:cNvSpPr>
            <a:spLocks noGrp="1" noChangeArrowheads="1"/>
          </p:cNvSpPr>
          <p:nvPr>
            <p:ph idx="1"/>
          </p:nvPr>
        </p:nvSpPr>
        <p:spPr/>
        <p:txBody>
          <a:bodyPr/>
          <a:lstStyle/>
          <a:p>
            <a:pPr eaLnBrk="1" hangingPunct="1">
              <a:lnSpc>
                <a:spcPct val="90000"/>
              </a:lnSpc>
            </a:pPr>
            <a:r>
              <a:rPr lang="en-US" altLang="en-US" sz="2000"/>
              <a:t>Sustainable growth rate (SGR): the maximum growth rate a firm can achieve with no external equity financing (no new shares) while it maintains a constant debt-equity ratio.</a:t>
            </a:r>
          </a:p>
          <a:p>
            <a:pPr eaLnBrk="1" hangingPunct="1">
              <a:lnSpc>
                <a:spcPct val="90000"/>
              </a:lnSpc>
            </a:pPr>
            <a:r>
              <a:rPr lang="en-US" altLang="en-US" sz="2000"/>
              <a:t>SGR &gt; IGR.</a:t>
            </a:r>
          </a:p>
          <a:p>
            <a:pPr eaLnBrk="1" hangingPunct="1">
              <a:lnSpc>
                <a:spcPct val="90000"/>
              </a:lnSpc>
            </a:pPr>
            <a:r>
              <a:rPr lang="en-US" altLang="en-US" sz="2000"/>
              <a:t>This is a popular target for growth among many firms. This is the growth concept that most of Fortune 500 would use.</a:t>
            </a:r>
          </a:p>
          <a:p>
            <a:pPr eaLnBrk="1" hangingPunct="1">
              <a:lnSpc>
                <a:spcPct val="90000"/>
              </a:lnSpc>
            </a:pPr>
            <a:r>
              <a:rPr lang="en-US" altLang="en-US" sz="2000"/>
              <a:t>Firms do not like to issue new shares because when they announce new issues, the prices of their old shares fall.</a:t>
            </a:r>
          </a:p>
          <a:p>
            <a:pPr eaLnBrk="1" hangingPunct="1">
              <a:lnSpc>
                <a:spcPct val="90000"/>
              </a:lnSpc>
            </a:pPr>
            <a:r>
              <a:rPr lang="en-US" altLang="en-US" sz="2000"/>
              <a:t>Firms tend to have a comfort zone for their debt-equity ratios.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a:extLst>
              <a:ext uri="{FF2B5EF4-FFF2-40B4-BE49-F238E27FC236}">
                <a16:creationId xmlns:a16="http://schemas.microsoft.com/office/drawing/2014/main" id="{D715DA7F-D46D-DC4C-83A2-C12E8E336243}"/>
              </a:ext>
            </a:extLst>
          </p:cNvPr>
          <p:cNvSpPr>
            <a:spLocks noGrp="1" noChangeArrowheads="1"/>
          </p:cNvSpPr>
          <p:nvPr>
            <p:ph type="title"/>
          </p:nvPr>
        </p:nvSpPr>
        <p:spPr/>
        <p:txBody>
          <a:bodyPr/>
          <a:lstStyle/>
          <a:p>
            <a:pPr eaLnBrk="1" hangingPunct="1"/>
            <a:r>
              <a:rPr lang="en-US" altLang="en-US"/>
              <a:t>The sustainable growth rate, II</a:t>
            </a:r>
          </a:p>
        </p:txBody>
      </p:sp>
      <p:sp>
        <p:nvSpPr>
          <p:cNvPr id="23555" name="Rectangle 3">
            <a:extLst>
              <a:ext uri="{FF2B5EF4-FFF2-40B4-BE49-F238E27FC236}">
                <a16:creationId xmlns:a16="http://schemas.microsoft.com/office/drawing/2014/main" id="{028EC232-EDEE-0042-AC5D-EA04A5ADFCE0}"/>
              </a:ext>
            </a:extLst>
          </p:cNvPr>
          <p:cNvSpPr>
            <a:spLocks noGrp="1" noChangeArrowheads="1"/>
          </p:cNvSpPr>
          <p:nvPr>
            <p:ph idx="1"/>
          </p:nvPr>
        </p:nvSpPr>
        <p:spPr/>
        <p:txBody>
          <a:bodyPr/>
          <a:lstStyle/>
          <a:p>
            <a:pPr eaLnBrk="1" hangingPunct="1">
              <a:lnSpc>
                <a:spcPct val="90000"/>
              </a:lnSpc>
            </a:pPr>
            <a:r>
              <a:rPr lang="en-US" altLang="en-US" sz="2400"/>
              <a:t>SGR = (ROE </a:t>
            </a:r>
            <a:r>
              <a:rPr lang="en-US" altLang="en-US" sz="2400">
                <a:cs typeface="Arial" panose="020B0604020202020204" pitchFamily="34" charset="0"/>
              </a:rPr>
              <a:t>×</a:t>
            </a:r>
            <a:r>
              <a:rPr lang="en-US" altLang="en-US" sz="2400"/>
              <a:t> </a:t>
            </a:r>
            <a:r>
              <a:rPr lang="en-US" altLang="en-US" sz="2400" i="1"/>
              <a:t>b</a:t>
            </a:r>
            <a:r>
              <a:rPr lang="en-US" altLang="en-US" sz="2400"/>
              <a:t>) / ( 1 – ROE </a:t>
            </a:r>
            <a:r>
              <a:rPr lang="en-US" altLang="en-US" sz="2400">
                <a:cs typeface="Arial" panose="020B0604020202020204" pitchFamily="34" charset="0"/>
              </a:rPr>
              <a:t>×</a:t>
            </a:r>
            <a:r>
              <a:rPr lang="en-US" altLang="en-US" sz="2400"/>
              <a:t> </a:t>
            </a:r>
            <a:r>
              <a:rPr lang="en-US" altLang="en-US" sz="2400" i="1"/>
              <a:t>b</a:t>
            </a:r>
            <a:r>
              <a:rPr lang="en-US" altLang="en-US" sz="2400"/>
              <a:t>), where </a:t>
            </a:r>
            <a:r>
              <a:rPr lang="en-US" altLang="en-US" sz="2400" i="1"/>
              <a:t>b</a:t>
            </a:r>
            <a:r>
              <a:rPr lang="en-US" altLang="en-US" sz="2400"/>
              <a:t> is the retention ratio.</a:t>
            </a:r>
          </a:p>
          <a:p>
            <a:pPr eaLnBrk="1" hangingPunct="1">
              <a:lnSpc>
                <a:spcPct val="90000"/>
              </a:lnSpc>
            </a:pPr>
            <a:r>
              <a:rPr lang="en-US" altLang="en-US" sz="2400"/>
              <a:t>The higher the retention ratio, the higher the SGR.</a:t>
            </a:r>
          </a:p>
          <a:p>
            <a:pPr eaLnBrk="1" hangingPunct="1">
              <a:lnSpc>
                <a:spcPct val="90000"/>
              </a:lnSpc>
            </a:pPr>
            <a:r>
              <a:rPr lang="en-US" altLang="en-US" sz="2400"/>
              <a:t>The higher the ROE, the higher the SGR.</a:t>
            </a:r>
          </a:p>
          <a:p>
            <a:pPr eaLnBrk="1" hangingPunct="1">
              <a:lnSpc>
                <a:spcPct val="90000"/>
              </a:lnSpc>
            </a:pPr>
            <a:r>
              <a:rPr lang="en-US" altLang="en-US" sz="2400"/>
              <a:t>From the Du Pont Identity, we know that ROE is positively related to (1) profit margin, (2) total asset turnover, and (3) equity multiplier.</a:t>
            </a:r>
          </a:p>
          <a:p>
            <a:pPr eaLnBrk="1" hangingPunct="1">
              <a:lnSpc>
                <a:spcPct val="90000"/>
              </a:lnSpc>
            </a:pPr>
            <a:r>
              <a:rPr lang="en-US" altLang="en-US" sz="2400"/>
              <a:t>Thus, SGR is positively related to 4 variables: (1) retention ratio, (2) profit margin, (3) total asset turnover, and (4) equity multiplier.</a:t>
            </a:r>
          </a:p>
          <a:p>
            <a:pPr eaLnBrk="1" hangingPunct="1">
              <a:lnSpc>
                <a:spcPct val="90000"/>
              </a:lnSpc>
            </a:pPr>
            <a:endParaRPr lang="en-US" altLang="en-US" sz="2400"/>
          </a:p>
          <a:p>
            <a:pPr eaLnBrk="1" hangingPunct="1">
              <a:lnSpc>
                <a:spcPct val="90000"/>
              </a:lnSpc>
            </a:pPr>
            <a:endParaRPr lang="en-US" altLang="en-U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C94E9E02-5540-804E-8DA7-F9FF90B03662}"/>
              </a:ext>
            </a:extLst>
          </p:cNvPr>
          <p:cNvSpPr>
            <a:spLocks noGrp="1" noChangeArrowheads="1"/>
          </p:cNvSpPr>
          <p:nvPr>
            <p:ph type="title"/>
          </p:nvPr>
        </p:nvSpPr>
        <p:spPr/>
        <p:txBody>
          <a:bodyPr/>
          <a:lstStyle/>
          <a:p>
            <a:pPr eaLnBrk="1" hangingPunct="1"/>
            <a:r>
              <a:rPr lang="en-US" altLang="en-US"/>
              <a:t>SGR - implications</a:t>
            </a:r>
          </a:p>
        </p:txBody>
      </p:sp>
      <p:sp>
        <p:nvSpPr>
          <p:cNvPr id="24579" name="Rectangle 3">
            <a:extLst>
              <a:ext uri="{FF2B5EF4-FFF2-40B4-BE49-F238E27FC236}">
                <a16:creationId xmlns:a16="http://schemas.microsoft.com/office/drawing/2014/main" id="{6FE8AA87-03FA-7C43-9ED6-1584668BFDEA}"/>
              </a:ext>
            </a:extLst>
          </p:cNvPr>
          <p:cNvSpPr>
            <a:spLocks noGrp="1" noChangeArrowheads="1"/>
          </p:cNvSpPr>
          <p:nvPr>
            <p:ph idx="1"/>
          </p:nvPr>
        </p:nvSpPr>
        <p:spPr/>
        <p:txBody>
          <a:bodyPr/>
          <a:lstStyle/>
          <a:p>
            <a:pPr eaLnBrk="1" hangingPunct="1"/>
            <a:r>
              <a:rPr lang="en-US" altLang="en-US"/>
              <a:t>If a firm wants to pursue a growth rate that is higher than its existing SGR, the firm must do at least one of the following: (1) retain more earnings within the firm (pay less dividends), (2) increase profit margin, (3) increase total asset turnover, (4) increase financial leverage (borrow more), or (5) sell new shares/bonds.</a:t>
            </a:r>
          </a:p>
          <a:p>
            <a:pPr eaLnBrk="1" hangingPunct="1"/>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2D3A7D9B-FF48-3B47-AE0B-850856AE5F5D}"/>
              </a:ext>
            </a:extLst>
          </p:cNvPr>
          <p:cNvSpPr>
            <a:spLocks noGrp="1"/>
          </p:cNvSpPr>
          <p:nvPr>
            <p:ph type="title"/>
          </p:nvPr>
        </p:nvSpPr>
        <p:spPr/>
        <p:txBody>
          <a:bodyPr/>
          <a:lstStyle/>
          <a:p>
            <a:r>
              <a:rPr lang="en-US" altLang="en-US"/>
              <a:t>End-of-chapter questions</a:t>
            </a:r>
          </a:p>
        </p:txBody>
      </p:sp>
      <p:sp>
        <p:nvSpPr>
          <p:cNvPr id="25603" name="Content Placeholder 2">
            <a:extLst>
              <a:ext uri="{FF2B5EF4-FFF2-40B4-BE49-F238E27FC236}">
                <a16:creationId xmlns:a16="http://schemas.microsoft.com/office/drawing/2014/main" id="{80845A06-4143-4844-8A22-15551B1EE162}"/>
              </a:ext>
            </a:extLst>
          </p:cNvPr>
          <p:cNvSpPr>
            <a:spLocks noGrp="1"/>
          </p:cNvSpPr>
          <p:nvPr>
            <p:ph idx="1"/>
          </p:nvPr>
        </p:nvSpPr>
        <p:spPr/>
        <p:txBody>
          <a:bodyPr/>
          <a:lstStyle/>
          <a:p>
            <a:r>
              <a:rPr lang="en-US" altLang="en-US" dirty="0"/>
              <a:t>Concept questions: 3-5.</a:t>
            </a:r>
          </a:p>
          <a:p>
            <a:r>
              <a:rPr lang="en-US" altLang="en-US"/>
              <a:t>Questions and problems: 1-10.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a:extLst>
              <a:ext uri="{FF2B5EF4-FFF2-40B4-BE49-F238E27FC236}">
                <a16:creationId xmlns:a16="http://schemas.microsoft.com/office/drawing/2014/main" id="{45EC67B4-E63C-E949-8D31-5436D378E822}"/>
              </a:ext>
            </a:extLst>
          </p:cNvPr>
          <p:cNvSpPr>
            <a:spLocks noGrp="1" noChangeArrowheads="1"/>
          </p:cNvSpPr>
          <p:nvPr>
            <p:ph type="title"/>
          </p:nvPr>
        </p:nvSpPr>
        <p:spPr/>
        <p:txBody>
          <a:bodyPr/>
          <a:lstStyle/>
          <a:p>
            <a:pPr eaLnBrk="1" hangingPunct="1"/>
            <a:r>
              <a:rPr lang="en-US" altLang="en-US"/>
              <a:t>The Du Pont Identity</a:t>
            </a:r>
          </a:p>
        </p:txBody>
      </p:sp>
      <p:sp>
        <p:nvSpPr>
          <p:cNvPr id="5123" name="Rectangle 3">
            <a:extLst>
              <a:ext uri="{FF2B5EF4-FFF2-40B4-BE49-F238E27FC236}">
                <a16:creationId xmlns:a16="http://schemas.microsoft.com/office/drawing/2014/main" id="{6525E7AD-74A5-4047-A6B2-DDDD22B03BCF}"/>
              </a:ext>
            </a:extLst>
          </p:cNvPr>
          <p:cNvSpPr>
            <a:spLocks noGrp="1" noChangeArrowheads="1"/>
          </p:cNvSpPr>
          <p:nvPr>
            <p:ph idx="1"/>
          </p:nvPr>
        </p:nvSpPr>
        <p:spPr/>
        <p:txBody>
          <a:bodyPr/>
          <a:lstStyle/>
          <a:p>
            <a:pPr eaLnBrk="1" hangingPunct="1"/>
            <a:r>
              <a:rPr lang="en-US" altLang="en-US" sz="2400"/>
              <a:t>ROE = (NI / sales) </a:t>
            </a:r>
            <a:r>
              <a:rPr lang="en-US" altLang="en-US" sz="2400">
                <a:cs typeface="Arial" panose="020B0604020202020204" pitchFamily="34" charset="0"/>
              </a:rPr>
              <a:t>×</a:t>
            </a:r>
            <a:r>
              <a:rPr lang="en-US" altLang="en-US" sz="2400"/>
              <a:t> (sales / total assets) </a:t>
            </a:r>
            <a:r>
              <a:rPr lang="en-US" altLang="en-US" sz="2400">
                <a:cs typeface="Arial" panose="020B0604020202020204" pitchFamily="34" charset="0"/>
              </a:rPr>
              <a:t>×</a:t>
            </a:r>
            <a:r>
              <a:rPr lang="en-US" altLang="en-US" sz="2400"/>
              <a:t> (total assets / equity) = profit margin </a:t>
            </a:r>
            <a:r>
              <a:rPr lang="en-US" altLang="en-US" sz="2400">
                <a:cs typeface="Arial" panose="020B0604020202020204" pitchFamily="34" charset="0"/>
              </a:rPr>
              <a:t>×</a:t>
            </a:r>
            <a:r>
              <a:rPr lang="en-US" altLang="en-US" sz="2400"/>
              <a:t> total asset turnover </a:t>
            </a:r>
            <a:r>
              <a:rPr lang="en-US" altLang="en-US" sz="2400">
                <a:cs typeface="Arial" panose="020B0604020202020204" pitchFamily="34" charset="0"/>
              </a:rPr>
              <a:t>×</a:t>
            </a:r>
            <a:r>
              <a:rPr lang="en-US" altLang="en-US" sz="2400"/>
              <a:t>  equity multiplier.</a:t>
            </a:r>
          </a:p>
          <a:p>
            <a:pPr eaLnBrk="1" hangingPunct="1"/>
            <a:r>
              <a:rPr lang="en-US" altLang="en-US" sz="2400"/>
              <a:t>The Du Pont Identity is the decomposition of ROE.</a:t>
            </a:r>
          </a:p>
          <a:p>
            <a:pPr eaLnBrk="1" hangingPunct="1"/>
            <a:r>
              <a:rPr lang="en-US" altLang="en-US" sz="2400"/>
              <a:t>ROE is a function of profitability, as measured by profit margin.</a:t>
            </a:r>
          </a:p>
          <a:p>
            <a:pPr eaLnBrk="1" hangingPunct="1"/>
            <a:r>
              <a:rPr lang="en-US" altLang="en-US" sz="2400"/>
              <a:t>ROE is a function of asset use efficiency, as measured by total asset turnover.</a:t>
            </a:r>
          </a:p>
          <a:p>
            <a:pPr eaLnBrk="1" hangingPunct="1"/>
            <a:r>
              <a:rPr lang="en-US" altLang="en-US" sz="2400"/>
              <a:t>ROE is a function of financial leverage.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a:extLst>
              <a:ext uri="{FF2B5EF4-FFF2-40B4-BE49-F238E27FC236}">
                <a16:creationId xmlns:a16="http://schemas.microsoft.com/office/drawing/2014/main" id="{EDF0164D-9033-314C-BC03-6132480A6E28}"/>
              </a:ext>
            </a:extLst>
          </p:cNvPr>
          <p:cNvSpPr>
            <a:spLocks noGrp="1" noChangeArrowheads="1"/>
          </p:cNvSpPr>
          <p:nvPr>
            <p:ph type="title"/>
          </p:nvPr>
        </p:nvSpPr>
        <p:spPr/>
        <p:txBody>
          <a:bodyPr/>
          <a:lstStyle/>
          <a:p>
            <a:pPr eaLnBrk="1" hangingPunct="1"/>
            <a:r>
              <a:rPr lang="en-US" altLang="en-US"/>
              <a:t>An example (Intel), I</a:t>
            </a:r>
          </a:p>
        </p:txBody>
      </p:sp>
      <p:graphicFrame>
        <p:nvGraphicFramePr>
          <p:cNvPr id="6147" name="Object 4">
            <a:extLst>
              <a:ext uri="{FF2B5EF4-FFF2-40B4-BE49-F238E27FC236}">
                <a16:creationId xmlns:a16="http://schemas.microsoft.com/office/drawing/2014/main" id="{9EAD80C6-BF1A-4F4B-8B88-5044346957DA}"/>
              </a:ext>
            </a:extLst>
          </p:cNvPr>
          <p:cNvGraphicFramePr>
            <a:graphicFrameLocks noGrp="1" noChangeAspect="1"/>
          </p:cNvGraphicFramePr>
          <p:nvPr>
            <p:ph idx="1"/>
          </p:nvPr>
        </p:nvGraphicFramePr>
        <p:xfrm>
          <a:off x="1465263" y="2120900"/>
          <a:ext cx="6213475" cy="4051300"/>
        </p:xfrm>
        <a:graphic>
          <a:graphicData uri="http://schemas.openxmlformats.org/presentationml/2006/ole">
            <mc:AlternateContent xmlns:mc="http://schemas.openxmlformats.org/markup-compatibility/2006">
              <mc:Choice xmlns:v="urn:schemas-microsoft-com:vml" Requires="v">
                <p:oleObj spid="_x0000_s6148" name="Worksheet" r:id="rId3" imgW="8902700" imgH="5803900" progId="Excel.Sheet.8">
                  <p:embed/>
                </p:oleObj>
              </mc:Choice>
              <mc:Fallback>
                <p:oleObj name="Worksheet" r:id="rId3" imgW="8902700" imgH="5803900" progId="Excel.Shee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5263" y="2120900"/>
                        <a:ext cx="6213475" cy="405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a:extLst>
              <a:ext uri="{FF2B5EF4-FFF2-40B4-BE49-F238E27FC236}">
                <a16:creationId xmlns:a16="http://schemas.microsoft.com/office/drawing/2014/main" id="{C83D0054-AAFD-864C-BA7E-3E4937A6442E}"/>
              </a:ext>
            </a:extLst>
          </p:cNvPr>
          <p:cNvSpPr>
            <a:spLocks noGrp="1" noChangeArrowheads="1"/>
          </p:cNvSpPr>
          <p:nvPr>
            <p:ph type="title"/>
          </p:nvPr>
        </p:nvSpPr>
        <p:spPr/>
        <p:txBody>
          <a:bodyPr/>
          <a:lstStyle/>
          <a:p>
            <a:pPr eaLnBrk="1" hangingPunct="1"/>
            <a:r>
              <a:rPr lang="en-US" altLang="en-US"/>
              <a:t>An example (Intel), II</a:t>
            </a:r>
          </a:p>
        </p:txBody>
      </p:sp>
      <p:sp>
        <p:nvSpPr>
          <p:cNvPr id="7171" name="Rectangle 3">
            <a:extLst>
              <a:ext uri="{FF2B5EF4-FFF2-40B4-BE49-F238E27FC236}">
                <a16:creationId xmlns:a16="http://schemas.microsoft.com/office/drawing/2014/main" id="{C7392E5B-25D9-084E-B701-6C6D4CFF6F60}"/>
              </a:ext>
            </a:extLst>
          </p:cNvPr>
          <p:cNvSpPr>
            <a:spLocks noGrp="1" noChangeArrowheads="1"/>
          </p:cNvSpPr>
          <p:nvPr>
            <p:ph idx="1"/>
          </p:nvPr>
        </p:nvSpPr>
        <p:spPr/>
        <p:txBody>
          <a:bodyPr/>
          <a:lstStyle/>
          <a:p>
            <a:pPr eaLnBrk="1" hangingPunct="1"/>
            <a:r>
              <a:rPr lang="en-US" altLang="en-US"/>
              <a:t>Intel’s ROEs seem to trend downward. </a:t>
            </a:r>
          </a:p>
          <a:p>
            <a:pPr eaLnBrk="1" hangingPunct="1"/>
            <a:r>
              <a:rPr lang="en-US" altLang="en-US"/>
              <a:t>Can you say something about what might have happen based on the ROE decomposition?</a:t>
            </a:r>
          </a:p>
          <a:p>
            <a:pPr eaLnBrk="1" hangingPunct="1"/>
            <a:r>
              <a:rPr lang="en-US" altLang="en-US"/>
              <a:t>It is also sometimes useful to compare the financial ratios (profit margin, total asset turnover, equity multiplier, etc.) of Intel with those of its peers.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a:extLst>
              <a:ext uri="{FF2B5EF4-FFF2-40B4-BE49-F238E27FC236}">
                <a16:creationId xmlns:a16="http://schemas.microsoft.com/office/drawing/2014/main" id="{1B630C07-C4CE-9C46-BC9B-0A7943DE48DB}"/>
              </a:ext>
            </a:extLst>
          </p:cNvPr>
          <p:cNvSpPr>
            <a:spLocks noGrp="1" noChangeArrowheads="1"/>
          </p:cNvSpPr>
          <p:nvPr>
            <p:ph type="title"/>
          </p:nvPr>
        </p:nvSpPr>
        <p:spPr/>
        <p:txBody>
          <a:bodyPr/>
          <a:lstStyle/>
          <a:p>
            <a:pPr eaLnBrk="1" hangingPunct="1"/>
            <a:r>
              <a:rPr lang="en-US" altLang="en-US"/>
              <a:t>Pro forma analysis</a:t>
            </a:r>
          </a:p>
        </p:txBody>
      </p:sp>
      <p:sp>
        <p:nvSpPr>
          <p:cNvPr id="8195" name="Rectangle 3">
            <a:extLst>
              <a:ext uri="{FF2B5EF4-FFF2-40B4-BE49-F238E27FC236}">
                <a16:creationId xmlns:a16="http://schemas.microsoft.com/office/drawing/2014/main" id="{54BD1A66-FF36-0446-A882-7B8264271880}"/>
              </a:ext>
            </a:extLst>
          </p:cNvPr>
          <p:cNvSpPr>
            <a:spLocks noGrp="1" noChangeArrowheads="1"/>
          </p:cNvSpPr>
          <p:nvPr>
            <p:ph idx="1"/>
          </p:nvPr>
        </p:nvSpPr>
        <p:spPr/>
        <p:txBody>
          <a:bodyPr/>
          <a:lstStyle/>
          <a:p>
            <a:pPr eaLnBrk="1" hangingPunct="1">
              <a:lnSpc>
                <a:spcPct val="80000"/>
              </a:lnSpc>
            </a:pPr>
            <a:r>
              <a:rPr lang="en-US" altLang="en-US" sz="2400"/>
              <a:t>It is important for corporate insiders, and outside investors as well, to project future financial conditions of a firm.</a:t>
            </a:r>
          </a:p>
          <a:p>
            <a:pPr eaLnBrk="1" hangingPunct="1">
              <a:lnSpc>
                <a:spcPct val="80000"/>
              </a:lnSpc>
            </a:pPr>
            <a:r>
              <a:rPr lang="en-US" altLang="en-US" sz="2400"/>
              <a:t>The process of projecting future financial conditions is call pro forma analysis.</a:t>
            </a:r>
          </a:p>
          <a:p>
            <a:pPr eaLnBrk="1" hangingPunct="1">
              <a:lnSpc>
                <a:spcPct val="80000"/>
              </a:lnSpc>
            </a:pPr>
            <a:r>
              <a:rPr lang="en-US" altLang="en-US" sz="2400"/>
              <a:t>Pro forma analysis is used to generate after-tax cash flows estimates.  This is the reason why we are studying Chapter 3 after we talked about those capital budgeting decision rules in Chapter 6.</a:t>
            </a:r>
          </a:p>
          <a:p>
            <a:pPr eaLnBrk="1" hangingPunct="1">
              <a:lnSpc>
                <a:spcPct val="80000"/>
              </a:lnSpc>
            </a:pPr>
            <a:r>
              <a:rPr lang="en-US" altLang="en-US" sz="2400"/>
              <a:t>The default method that we use in this course is the percentage of sales approach.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a:extLst>
              <a:ext uri="{FF2B5EF4-FFF2-40B4-BE49-F238E27FC236}">
                <a16:creationId xmlns:a16="http://schemas.microsoft.com/office/drawing/2014/main" id="{77219BD6-DD2E-F540-AE4C-1DCCCAD9CD25}"/>
              </a:ext>
            </a:extLst>
          </p:cNvPr>
          <p:cNvSpPr>
            <a:spLocks noGrp="1" noChangeArrowheads="1"/>
          </p:cNvSpPr>
          <p:nvPr>
            <p:ph type="title"/>
          </p:nvPr>
        </p:nvSpPr>
        <p:spPr/>
        <p:txBody>
          <a:bodyPr/>
          <a:lstStyle/>
          <a:p>
            <a:pPr eaLnBrk="1" hangingPunct="1"/>
            <a:r>
              <a:rPr lang="en-US" altLang="en-US"/>
              <a:t>The percentage of sales approach</a:t>
            </a:r>
          </a:p>
        </p:txBody>
      </p:sp>
      <p:sp>
        <p:nvSpPr>
          <p:cNvPr id="9219" name="Rectangle 3">
            <a:extLst>
              <a:ext uri="{FF2B5EF4-FFF2-40B4-BE49-F238E27FC236}">
                <a16:creationId xmlns:a16="http://schemas.microsoft.com/office/drawing/2014/main" id="{8675CCF1-7EDB-464F-8346-D14F3E60A926}"/>
              </a:ext>
            </a:extLst>
          </p:cNvPr>
          <p:cNvSpPr>
            <a:spLocks noGrp="1" noChangeArrowheads="1"/>
          </p:cNvSpPr>
          <p:nvPr>
            <p:ph idx="1"/>
          </p:nvPr>
        </p:nvSpPr>
        <p:spPr/>
        <p:txBody>
          <a:bodyPr/>
          <a:lstStyle/>
          <a:p>
            <a:pPr eaLnBrk="1" hangingPunct="1"/>
            <a:r>
              <a:rPr lang="en-US" altLang="en-US"/>
              <a:t>The logic of the percentage of sales method is to assume that many items on the income statement and balance sheet increase (decrease) proportionally with sales. </a:t>
            </a:r>
          </a:p>
          <a:p>
            <a:pPr eaLnBrk="1" hangingPunct="1"/>
            <a:r>
              <a:rPr lang="en-US" altLang="en-US"/>
              <a:t>You should not be afraid to refine the estimates from this method if you have better information.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a:extLst>
              <a:ext uri="{FF2B5EF4-FFF2-40B4-BE49-F238E27FC236}">
                <a16:creationId xmlns:a16="http://schemas.microsoft.com/office/drawing/2014/main" id="{B2A4EBEB-8B97-AD45-AB1C-0F5B77ED8E34}"/>
              </a:ext>
            </a:extLst>
          </p:cNvPr>
          <p:cNvSpPr>
            <a:spLocks noGrp="1" noChangeArrowheads="1"/>
          </p:cNvSpPr>
          <p:nvPr>
            <p:ph type="title"/>
          </p:nvPr>
        </p:nvSpPr>
        <p:spPr/>
        <p:txBody>
          <a:bodyPr/>
          <a:lstStyle/>
          <a:p>
            <a:pPr eaLnBrk="1" hangingPunct="1"/>
            <a:r>
              <a:rPr lang="en-US" altLang="en-US"/>
              <a:t>Starting with sales forecasts</a:t>
            </a:r>
          </a:p>
        </p:txBody>
      </p:sp>
      <p:sp>
        <p:nvSpPr>
          <p:cNvPr id="10243" name="Rectangle 3">
            <a:extLst>
              <a:ext uri="{FF2B5EF4-FFF2-40B4-BE49-F238E27FC236}">
                <a16:creationId xmlns:a16="http://schemas.microsoft.com/office/drawing/2014/main" id="{BF4B18F2-3DF6-B74A-AB97-71B5E4DD4544}"/>
              </a:ext>
            </a:extLst>
          </p:cNvPr>
          <p:cNvSpPr>
            <a:spLocks noGrp="1" noChangeArrowheads="1"/>
          </p:cNvSpPr>
          <p:nvPr>
            <p:ph idx="1"/>
          </p:nvPr>
        </p:nvSpPr>
        <p:spPr/>
        <p:txBody>
          <a:bodyPr/>
          <a:lstStyle/>
          <a:p>
            <a:pPr eaLnBrk="1" hangingPunct="1">
              <a:lnSpc>
                <a:spcPct val="80000"/>
              </a:lnSpc>
            </a:pPr>
            <a:r>
              <a:rPr lang="en-US" altLang="en-US" sz="2400"/>
              <a:t>Pro forma analysis starts with a sales forecast.</a:t>
            </a:r>
          </a:p>
          <a:p>
            <a:pPr eaLnBrk="1" hangingPunct="1">
              <a:lnSpc>
                <a:spcPct val="80000"/>
              </a:lnSpc>
            </a:pPr>
            <a:r>
              <a:rPr lang="en-US" altLang="en-US" sz="2400"/>
              <a:t>For outside investors, there are at least 2 methods for obtaining sales forecasts:</a:t>
            </a:r>
          </a:p>
          <a:p>
            <a:pPr eaLnBrk="1" hangingPunct="1">
              <a:lnSpc>
                <a:spcPct val="80000"/>
              </a:lnSpc>
            </a:pPr>
            <a:r>
              <a:rPr lang="en-US" altLang="en-US" sz="2400"/>
              <a:t>Use analysts’ forecasts.  I/B/E/S regularly surveys analysts about their expectations on publicly held companies.  See finance.yahoo.com.  </a:t>
            </a:r>
          </a:p>
          <a:p>
            <a:pPr eaLnBrk="1" hangingPunct="1">
              <a:lnSpc>
                <a:spcPct val="80000"/>
              </a:lnSpc>
            </a:pPr>
            <a:r>
              <a:rPr lang="en-US" altLang="en-US" sz="2400"/>
              <a:t>Use companies’ forecasts.  Many companies provide sales estimates in their 10-Ks.  Usually, better (worse) companies provide conservative (aggressive) estimates.</a:t>
            </a:r>
          </a:p>
          <a:p>
            <a:pPr eaLnBrk="1" hangingPunct="1">
              <a:lnSpc>
                <a:spcPct val="80000"/>
              </a:lnSpc>
            </a:pPr>
            <a:r>
              <a:rPr lang="en-US" altLang="en-US" sz="2400"/>
              <a:t>These forecasts serve as starting points.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a:extLst>
              <a:ext uri="{FF2B5EF4-FFF2-40B4-BE49-F238E27FC236}">
                <a16:creationId xmlns:a16="http://schemas.microsoft.com/office/drawing/2014/main" id="{B48ADFBB-FFB4-454B-A8F3-54F5CE8C0AF1}"/>
              </a:ext>
            </a:extLst>
          </p:cNvPr>
          <p:cNvSpPr>
            <a:spLocks noGrp="1" noChangeArrowheads="1"/>
          </p:cNvSpPr>
          <p:nvPr>
            <p:ph type="title"/>
          </p:nvPr>
        </p:nvSpPr>
        <p:spPr/>
        <p:txBody>
          <a:bodyPr/>
          <a:lstStyle/>
          <a:p>
            <a:pPr eaLnBrk="1" hangingPunct="1"/>
            <a:r>
              <a:rPr lang="en-US" altLang="en-US"/>
              <a:t>Pro forma income statement, I</a:t>
            </a:r>
          </a:p>
        </p:txBody>
      </p:sp>
      <p:sp>
        <p:nvSpPr>
          <p:cNvPr id="11267" name="Rectangle 3">
            <a:extLst>
              <a:ext uri="{FF2B5EF4-FFF2-40B4-BE49-F238E27FC236}">
                <a16:creationId xmlns:a16="http://schemas.microsoft.com/office/drawing/2014/main" id="{0A79A412-D1F3-7F4A-8C32-8B1671B3DC27}"/>
              </a:ext>
            </a:extLst>
          </p:cNvPr>
          <p:cNvSpPr>
            <a:spLocks noGrp="1" noChangeArrowheads="1"/>
          </p:cNvSpPr>
          <p:nvPr>
            <p:ph idx="1"/>
          </p:nvPr>
        </p:nvSpPr>
        <p:spPr/>
        <p:txBody>
          <a:bodyPr/>
          <a:lstStyle/>
          <a:p>
            <a:pPr eaLnBrk="1" hangingPunct="1">
              <a:lnSpc>
                <a:spcPct val="90000"/>
              </a:lnSpc>
            </a:pPr>
            <a:r>
              <a:rPr lang="en-US" altLang="en-US" sz="2400"/>
              <a:t>For income statement, except for depreciation, interest expense, other income, and special items, all accounts are assumed to increase (decrease) proportionally with sales. </a:t>
            </a:r>
          </a:p>
          <a:p>
            <a:pPr eaLnBrk="1" hangingPunct="1">
              <a:lnSpc>
                <a:spcPct val="90000"/>
              </a:lnSpc>
            </a:pPr>
            <a:r>
              <a:rPr lang="en-US" altLang="en-US" sz="2400"/>
              <a:t>That is, if sales will grow at 10% next year, costs (expenses) estimate except depreciation will also increase by 10% next year.  This assumption is based on the observation that when a firm has sales increase, the firm needs to purchase more raw materials and needs more labor hours, etc.</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{F2DD107F-EECA-454E-A66A-ADB707BA149F}tf10001070</Template>
  <TotalTime>129</TotalTime>
  <Words>1672</Words>
  <Application>Microsoft Macintosh PowerPoint</Application>
  <PresentationFormat>On-screen Show (4:3)</PresentationFormat>
  <Paragraphs>89</Paragraphs>
  <Slides>23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Wingdings</vt:lpstr>
      <vt:lpstr>Calibri</vt:lpstr>
      <vt:lpstr>Times New Roman</vt:lpstr>
      <vt:lpstr>Wood Type</vt:lpstr>
      <vt:lpstr>Microsoft Office Excel Worksheet</vt:lpstr>
      <vt:lpstr>Chapter 3: Long-term financial planning</vt:lpstr>
      <vt:lpstr>An overall picture</vt:lpstr>
      <vt:lpstr>The Du Pont Identity</vt:lpstr>
      <vt:lpstr>An example (Intel), I</vt:lpstr>
      <vt:lpstr>An example (Intel), II</vt:lpstr>
      <vt:lpstr>Pro forma analysis</vt:lpstr>
      <vt:lpstr>The percentage of sales approach</vt:lpstr>
      <vt:lpstr>Starting with sales forecasts</vt:lpstr>
      <vt:lpstr>Pro forma income statement, I</vt:lpstr>
      <vt:lpstr>Pro forma income statement, II</vt:lpstr>
      <vt:lpstr>Pro forma balance sheet, I</vt:lpstr>
      <vt:lpstr>Pro forma balance sheet, II</vt:lpstr>
      <vt:lpstr>Pro forma balance sheet, III</vt:lpstr>
      <vt:lpstr>EFN</vt:lpstr>
      <vt:lpstr>A reiterative process</vt:lpstr>
      <vt:lpstr>The real-life difficulties</vt:lpstr>
      <vt:lpstr>Mini-case – VTbeer</vt:lpstr>
      <vt:lpstr>Growth and EFN</vt:lpstr>
      <vt:lpstr>The internal growth rate</vt:lpstr>
      <vt:lpstr>The sustainable growth rate, I</vt:lpstr>
      <vt:lpstr>The sustainable growth rate, II</vt:lpstr>
      <vt:lpstr>SGR - implications</vt:lpstr>
      <vt:lpstr>End-of-chapter questions</vt:lpstr>
    </vt:vector>
  </TitlesOfParts>
  <Company>nau</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Long-term financial planning</dc:title>
  <dc:creator>cba</dc:creator>
  <cp:lastModifiedBy>Microsoft Office User</cp:lastModifiedBy>
  <cp:revision>28</cp:revision>
  <dcterms:created xsi:type="dcterms:W3CDTF">2007-05-16T23:24:10Z</dcterms:created>
  <dcterms:modified xsi:type="dcterms:W3CDTF">2021-07-09T19:49:47Z</dcterms:modified>
</cp:coreProperties>
</file>